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0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9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6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A8C2-00F3-4AB9-9EA8-55BFF57BA193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C0FC-02EC-472A-A316-139A0C013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0134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0" u="none" strike="noStrike" baseline="0" dirty="0" smtClean="0">
                <a:solidFill>
                  <a:srgbClr val="404040"/>
                </a:solidFill>
                <a:latin typeface="Futura-Heavy"/>
              </a:rPr>
              <a:t>WORLD-READINESS STANDARDS</a:t>
            </a:r>
            <a:r>
              <a:rPr lang="en-US" sz="1200" b="0" i="0" u="none" strike="noStrike" dirty="0" smtClean="0">
                <a:solidFill>
                  <a:srgbClr val="404040"/>
                </a:solidFill>
                <a:latin typeface="Futura-Heavy"/>
              </a:rPr>
              <a:t> </a:t>
            </a:r>
            <a:r>
              <a:rPr lang="en-US" sz="1200" b="0" i="0" u="none" strike="noStrike" baseline="0" dirty="0" smtClean="0">
                <a:solidFill>
                  <a:srgbClr val="404040"/>
                </a:solidFill>
                <a:latin typeface="Futura-Heavy"/>
              </a:rPr>
              <a:t>FOR LEARNING LANGUAGES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60218" y="388111"/>
            <a:ext cx="8305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GOAL AREAS </a:t>
            </a:r>
            <a:r>
              <a:rPr lang="en-US" b="1" dirty="0" smtClean="0">
                <a:solidFill>
                  <a:schemeClr val="bg1"/>
                </a:solidFill>
              </a:rPr>
              <a:t>				STANDARDS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70113"/>
            <a:ext cx="21336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OMMUNICATION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Communicate effectively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more than one language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order to function in a variety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of situations and for multiple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purposes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2847109" y="904565"/>
            <a:ext cx="1766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1.1  Interpersonal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interact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negotiate meaning in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spoken, signed, or written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conversations to share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information, reactions,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feelings, and opinions.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9654" y="962446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1.2  Interpretive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understand,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interpret, and analyze what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is heard, read, or viewed on a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variety of topics.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6532418" y="927625"/>
            <a:ext cx="25908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1.3  Presentational</a:t>
            </a:r>
          </a:p>
          <a:p>
            <a:r>
              <a:rPr lang="en-US" sz="900" b="0" i="0" u="none" strike="noStrike" baseline="0" dirty="0" smtClean="0">
                <a:solidFill>
                  <a:srgbClr val="D20000"/>
                </a:solidFill>
                <a:latin typeface="Futura-Heavy"/>
              </a:rPr>
              <a:t>Communication: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present information,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concepts, and ideas to inform,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persuade, and narrate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on a variety of topics using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appropriate media and adapting</a:t>
            </a:r>
            <a:r>
              <a:rPr lang="en-US" sz="900" b="0" i="0" u="none" strike="noStrike" dirty="0" smtClean="0">
                <a:solidFill>
                  <a:srgbClr val="000000"/>
                </a:solidFill>
                <a:latin typeface="Baskerville"/>
              </a:rPr>
              <a:t> </a:t>
            </a:r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to various audiences of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listeners, readers, or viewers.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29047" y="2180841"/>
            <a:ext cx="2057400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ULTURES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Interact with cultural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competence and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understanding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881745" y="2142514"/>
            <a:ext cx="260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2.1  Relating Cultural</a:t>
            </a:r>
          </a:p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Practices to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relationship between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practices and perspectives of the cultures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studied.</a:t>
            </a:r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5524499" y="2027949"/>
            <a:ext cx="2951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2.2  Relating Cultural</a:t>
            </a:r>
          </a:p>
          <a:p>
            <a:r>
              <a:rPr lang="en-US" sz="900" b="0" i="0" u="none" strike="noStrike" baseline="0" dirty="0" smtClean="0">
                <a:solidFill>
                  <a:srgbClr val="8D1AFF"/>
                </a:solidFill>
                <a:latin typeface="Futura-Heavy"/>
              </a:rPr>
              <a:t>Products to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relationship between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products and perspectives of the cultures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studied.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3" y="3154279"/>
            <a:ext cx="2500744" cy="110799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ONNECTIONS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Connect with other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disciplines and acquire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i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nformation and diverse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perspectives in order to use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the language to function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 academic and career-related situations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2881745" y="3200246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033EE"/>
                </a:solidFill>
                <a:latin typeface="Futura-Heavy"/>
              </a:rPr>
              <a:t>3.1  </a:t>
            </a:r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Making Connections: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build, reinforce, and expand their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knowledge of other disciplines while using the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language to develop critical thinking and to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solve problems creatively.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545281" y="3283174"/>
            <a:ext cx="25561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3.2  Acquiring Information</a:t>
            </a:r>
          </a:p>
          <a:p>
            <a:r>
              <a:rPr lang="en-US" sz="900" b="0" i="0" u="none" strike="noStrike" baseline="0" dirty="0" smtClean="0">
                <a:solidFill>
                  <a:srgbClr val="0033EE"/>
                </a:solidFill>
                <a:latin typeface="Futura-Heavy"/>
              </a:rPr>
              <a:t>and Diverse Perspectives: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access and evaluate information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diverse perspectives that are available through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the language and its cultures.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90056" y="4419600"/>
            <a:ext cx="2535382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OMPARISONS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Develop insight into the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nature of language and</a:t>
            </a:r>
            <a:r>
              <a:rPr lang="en-US" sz="1100" b="0" i="0" u="none" strike="noStrike" dirty="0" smtClean="0">
                <a:solidFill>
                  <a:srgbClr val="FFFFFF"/>
                </a:solidFill>
                <a:latin typeface="Futura-Heavy"/>
              </a:rPr>
              <a:t> 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culture in order to interact with cultural competence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881745" y="4358044"/>
            <a:ext cx="24003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B050"/>
                </a:solidFill>
                <a:latin typeface="Futura-Heavy"/>
              </a:rPr>
              <a:t>4.1  Language Comparisons</a:t>
            </a:r>
            <a:r>
              <a:rPr lang="en-US" sz="900" b="0" i="0" u="none" strike="noStrike" baseline="0" dirty="0" smtClean="0">
                <a:solidFill>
                  <a:srgbClr val="66FF00"/>
                </a:solidFill>
                <a:latin typeface="Futura-Heavy"/>
              </a:rPr>
              <a:t>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nature of language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through comparisons of the language studied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their own.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5545281" y="4419600"/>
            <a:ext cx="26773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rgbClr val="00B050"/>
                </a:solidFill>
                <a:latin typeface="Futura-Heavy"/>
              </a:rPr>
              <a:t>4.2  Cultural Comparisons</a:t>
            </a:r>
            <a:r>
              <a:rPr lang="en-US" sz="900" b="0" i="0" u="none" strike="noStrike" baseline="0" dirty="0" smtClean="0">
                <a:solidFill>
                  <a:srgbClr val="66FF00"/>
                </a:solidFill>
                <a:latin typeface="Futura-Heavy"/>
              </a:rPr>
              <a:t>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to investigate,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explain, and reflect on the concept of culture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through comparisons of the cultures studied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their own.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5546467"/>
            <a:ext cx="2286000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Agenda-Black"/>
              </a:rPr>
              <a:t>C</a:t>
            </a:r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OMMUNITIES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Communicate and interact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with cultural competence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in order to participate in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multilingual communities at</a:t>
            </a:r>
          </a:p>
          <a:p>
            <a:r>
              <a:rPr lang="en-US" sz="1100" b="0" i="0" u="none" strike="noStrike" baseline="0" dirty="0" smtClean="0">
                <a:solidFill>
                  <a:srgbClr val="FFFFFF"/>
                </a:solidFill>
                <a:latin typeface="Futura-Heavy"/>
              </a:rPr>
              <a:t>home and around the world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881745" y="5638800"/>
            <a:ext cx="223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chemeClr val="accent6">
                    <a:lumMod val="75000"/>
                  </a:schemeClr>
                </a:solidFill>
                <a:latin typeface="Futura-Heavy"/>
              </a:rPr>
              <a:t>5.1  School and Global Communities: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use the language both within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beyond the classroom to interact and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collaborate in their community and the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globalized world.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5552208" y="5638800"/>
            <a:ext cx="25561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i="0" u="none" strike="noStrike" baseline="0" dirty="0" smtClean="0">
                <a:solidFill>
                  <a:schemeClr val="accent6">
                    <a:lumMod val="75000"/>
                  </a:schemeClr>
                </a:solidFill>
                <a:latin typeface="Futura-Heavy"/>
              </a:rPr>
              <a:t>5.2  Lifelong Learning: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Learners set goals and reflect on their progress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in using languages for enjoyment, enrichment,</a:t>
            </a:r>
          </a:p>
          <a:p>
            <a:r>
              <a:rPr lang="en-US" sz="900" b="0" i="0" u="none" strike="noStrike" baseline="0" dirty="0" smtClean="0">
                <a:solidFill>
                  <a:srgbClr val="000000"/>
                </a:solidFill>
                <a:latin typeface="Baskerville"/>
              </a:rPr>
              <a:t>and advancement.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194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419</Words>
  <Application>Microsoft Office PowerPoint</Application>
  <PresentationFormat>On-screen Show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Agenda-Black</vt:lpstr>
      <vt:lpstr>Arial</vt:lpstr>
      <vt:lpstr>Baskerville</vt:lpstr>
      <vt:lpstr>Calibri</vt:lpstr>
      <vt:lpstr>Futura-Heavy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s swift</dc:creator>
  <cp:lastModifiedBy>Swift, Pam</cp:lastModifiedBy>
  <cp:revision>5</cp:revision>
  <dcterms:created xsi:type="dcterms:W3CDTF">2016-08-03T20:00:57Z</dcterms:created>
  <dcterms:modified xsi:type="dcterms:W3CDTF">2016-08-09T18:46:56Z</dcterms:modified>
</cp:coreProperties>
</file>